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8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85565"/>
  </p:normalViewPr>
  <p:slideViewPr>
    <p:cSldViewPr snapToGrid="0" snapToObjects="1">
      <p:cViewPr>
        <p:scale>
          <a:sx n="85" d="100"/>
          <a:sy n="85" d="100"/>
        </p:scale>
        <p:origin x="29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81D7C-82E8-1543-9923-5DCB679510B7}" type="datetimeFigureOut">
              <a:rPr lang="en-US" smtClean="0"/>
              <a:t>8/24/17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A5EAD-2893-5C43-A4D9-6EF9CE368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32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www.beckershospitalreview.com</a:t>
            </a:r>
            <a:r>
              <a:rPr lang="en-US" dirty="0" smtClean="0"/>
              <a:t>/finance/13-statistics-on-hospital-profit-and-revenue-in-2011.html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A5EAD-2893-5C43-A4D9-6EF9CE368B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09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www.cms.gov</a:t>
            </a:r>
            <a:r>
              <a:rPr lang="en-US" dirty="0" smtClean="0"/>
              <a:t>/</a:t>
            </a:r>
            <a:r>
              <a:rPr lang="en-US" dirty="0" err="1" smtClean="0"/>
              <a:t>medicare</a:t>
            </a:r>
            <a:r>
              <a:rPr lang="en-US" dirty="0" smtClean="0"/>
              <a:t>/</a:t>
            </a:r>
            <a:r>
              <a:rPr lang="en-US" dirty="0" err="1" smtClean="0"/>
              <a:t>medicare</a:t>
            </a:r>
            <a:r>
              <a:rPr lang="en-US" dirty="0" smtClean="0"/>
              <a:t>-fee-for-service-payment/</a:t>
            </a:r>
            <a:r>
              <a:rPr lang="en-US" dirty="0" err="1" smtClean="0"/>
              <a:t>acuteinpatientpps</a:t>
            </a:r>
            <a:r>
              <a:rPr lang="en-US" dirty="0" smtClean="0"/>
              <a:t>/readmissions-reduction-</a:t>
            </a:r>
            <a:r>
              <a:rPr lang="en-US" dirty="0" err="1" smtClean="0"/>
              <a:t>program.html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www.kff.org</a:t>
            </a:r>
            <a:r>
              <a:rPr lang="en-US" dirty="0" smtClean="0"/>
              <a:t>/</a:t>
            </a:r>
            <a:r>
              <a:rPr lang="en-US" dirty="0" err="1" smtClean="0"/>
              <a:t>medicare</a:t>
            </a:r>
            <a:r>
              <a:rPr lang="en-US" dirty="0" smtClean="0"/>
              <a:t>/issue-brief/aiming-for-fewer-hospital-u-turns-the-medicare-hospital-readmission-reduction-program/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A5EAD-2893-5C43-A4D9-6EF9CE368B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39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www.nejm.org</a:t>
            </a:r>
            <a:r>
              <a:rPr lang="en-US" dirty="0" smtClean="0"/>
              <a:t>/</a:t>
            </a:r>
            <a:r>
              <a:rPr lang="en-US" dirty="0" err="1" smtClean="0"/>
              <a:t>doi</a:t>
            </a:r>
            <a:r>
              <a:rPr lang="en-US" dirty="0" smtClean="0"/>
              <a:t>/full/10.1056/NEJMsa0803563#t%3Darticle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www.ncbi.nlm.nih.gov</a:t>
            </a:r>
            <a:r>
              <a:rPr lang="en-US" dirty="0" smtClean="0"/>
              <a:t>/</a:t>
            </a:r>
            <a:r>
              <a:rPr lang="en-US" dirty="0" err="1" smtClean="0"/>
              <a:t>pmc</a:t>
            </a:r>
            <a:r>
              <a:rPr lang="en-US" dirty="0" smtClean="0"/>
              <a:t>/articles/PMC4104507/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www.ncbi.nlm.nih.gov</a:t>
            </a:r>
            <a:r>
              <a:rPr lang="en-US" dirty="0" smtClean="0"/>
              <a:t>/</a:t>
            </a:r>
            <a:r>
              <a:rPr lang="en-US" dirty="0" err="1" smtClean="0"/>
              <a:t>pmc</a:t>
            </a:r>
            <a:r>
              <a:rPr lang="en-US" dirty="0" smtClean="0"/>
              <a:t>/articles/PMC4249925/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www.ncbi.nlm.nih.gov</a:t>
            </a:r>
            <a:r>
              <a:rPr lang="en-US" dirty="0" smtClean="0"/>
              <a:t>/</a:t>
            </a:r>
            <a:r>
              <a:rPr lang="en-US" dirty="0" err="1" smtClean="0"/>
              <a:t>pmc</a:t>
            </a:r>
            <a:r>
              <a:rPr lang="en-US" dirty="0" smtClean="0"/>
              <a:t>/articles/PMC3802532/</a:t>
            </a:r>
          </a:p>
          <a:p>
            <a:r>
              <a:rPr lang="en-US" dirty="0" smtClean="0"/>
              <a:t>http://cdn2.hubspot.net/hub/354059/file-562967137-pdf/</a:t>
            </a:r>
            <a:r>
              <a:rPr lang="en-US" dirty="0" err="1" smtClean="0"/>
              <a:t>Readmission_White_Paper_web.pdf?t</a:t>
            </a:r>
            <a:r>
              <a:rPr lang="en-US" dirty="0" smtClean="0"/>
              <a:t>=1422465491928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A5EAD-2893-5C43-A4D9-6EF9CE368B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87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www.nejm.org</a:t>
            </a:r>
            <a:r>
              <a:rPr lang="en-US" dirty="0" smtClean="0"/>
              <a:t>/</a:t>
            </a:r>
            <a:r>
              <a:rPr lang="en-US" dirty="0" err="1" smtClean="0"/>
              <a:t>doi</a:t>
            </a:r>
            <a:r>
              <a:rPr lang="en-US" dirty="0" smtClean="0"/>
              <a:t>/full/10.1056/NEJMsa0803563#t%3Darticle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www.ncbi.nlm.nih.gov</a:t>
            </a:r>
            <a:r>
              <a:rPr lang="en-US" dirty="0" smtClean="0"/>
              <a:t>/</a:t>
            </a:r>
            <a:r>
              <a:rPr lang="en-US" dirty="0" err="1" smtClean="0"/>
              <a:t>pmc</a:t>
            </a:r>
            <a:r>
              <a:rPr lang="en-US" dirty="0" smtClean="0"/>
              <a:t>/articles/PMC4104507/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www.ncbi.nlm.nih.gov</a:t>
            </a:r>
            <a:r>
              <a:rPr lang="en-US" dirty="0" smtClean="0"/>
              <a:t>/</a:t>
            </a:r>
            <a:r>
              <a:rPr lang="en-US" dirty="0" err="1" smtClean="0"/>
              <a:t>pmc</a:t>
            </a:r>
            <a:r>
              <a:rPr lang="en-US" dirty="0" smtClean="0"/>
              <a:t>/articles/PMC4249925/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www.ncbi.nlm.nih.gov</a:t>
            </a:r>
            <a:r>
              <a:rPr lang="en-US" dirty="0" smtClean="0"/>
              <a:t>/</a:t>
            </a:r>
            <a:r>
              <a:rPr lang="en-US" dirty="0" err="1" smtClean="0"/>
              <a:t>pmc</a:t>
            </a:r>
            <a:r>
              <a:rPr lang="en-US" dirty="0" smtClean="0"/>
              <a:t>/articles/PMC3802532/</a:t>
            </a:r>
          </a:p>
          <a:p>
            <a:r>
              <a:rPr lang="en-US" dirty="0" smtClean="0"/>
              <a:t>http://cdn2.hubspot.net/hub/354059/file-562967137-pdf/</a:t>
            </a:r>
            <a:r>
              <a:rPr lang="en-US" dirty="0" err="1" smtClean="0"/>
              <a:t>Readmission_White_Paper_web.pdf?t</a:t>
            </a:r>
            <a:r>
              <a:rPr lang="en-US" smtClean="0"/>
              <a:t>=1422465491928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A5EAD-2893-5C43-A4D9-6EF9CE368B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6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A5EAD-2893-5C43-A4D9-6EF9CE368B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04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A5EAD-2893-5C43-A4D9-6EF9CE368B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A5EAD-2893-5C43-A4D9-6EF9CE368B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4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8/24/17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8/24/17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3C633830-2244-49AE-BC4A-47F415C177C6}" type="datetimeFigureOut">
              <a:rPr lang="en-US" dirty="0"/>
              <a:t>8/24/17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8/24/17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8/24/17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8/24/17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8/24/17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8/24/17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8/24/17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8/24/17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8/24/17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C633830-2244-49AE-BC4A-47F415C177C6}" type="datetimeFigureOut">
              <a:rPr lang="en-US" dirty="0"/>
              <a:pPr/>
              <a:t>8/24/17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/>
              <a:t>Using EHR Data </a:t>
            </a:r>
            <a:r>
              <a:rPr lang="en-US" sz="5000" dirty="0"/>
              <a:t>to Manage Hospital </a:t>
            </a:r>
            <a:r>
              <a:rPr lang="en-US" sz="5000" dirty="0" smtClean="0"/>
              <a:t>Readmission Risk</a:t>
            </a:r>
            <a:br>
              <a:rPr lang="en-US" sz="5000" dirty="0" smtClean="0"/>
            </a:br>
            <a:r>
              <a:rPr lang="en-US" sz="3000" dirty="0" smtClean="0"/>
              <a:t>BMI 569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Kevin Heard and Ben Orwoll</a:t>
            </a:r>
          </a:p>
          <a:p>
            <a:r>
              <a:rPr lang="en-US" dirty="0" smtClean="0"/>
              <a:t>August,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42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choose who to intervene on?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We know the probability of readmission, but we can’t follow everyone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We need to reduce readmissions by 350/year</a:t>
            </a:r>
          </a:p>
          <a:p>
            <a:pPr lvl="1"/>
            <a:r>
              <a:rPr lang="en-US" sz="2300" dirty="0" smtClean="0"/>
              <a:t>We estimate that we can prevent 1/3 of readmissions among patients to whom we provide </a:t>
            </a:r>
            <a:r>
              <a:rPr lang="en-US" sz="2300" i="1" dirty="0" smtClean="0"/>
              <a:t>intensive care coordination (ICC)</a:t>
            </a:r>
          </a:p>
          <a:p>
            <a:pPr lvl="1"/>
            <a:r>
              <a:rPr lang="en-US" sz="2300" dirty="0" smtClean="0"/>
              <a:t>Therefore we need to provide ICC to at least (350 * 3) = 1050 patients who otherwise would have been readmitted</a:t>
            </a:r>
          </a:p>
          <a:p>
            <a:pPr lvl="1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840515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4066674" cy="4952492"/>
          </a:xfrm>
        </p:spPr>
        <p:txBody>
          <a:bodyPr/>
          <a:lstStyle/>
          <a:p>
            <a:r>
              <a:rPr lang="en-US" dirty="0" smtClean="0"/>
              <a:t>Intensive Care Coordination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300" i="1" dirty="0"/>
              <a:t>ICC Is comprised of:</a:t>
            </a:r>
          </a:p>
          <a:p>
            <a:pPr marL="466725" lvl="1" indent="-277813"/>
            <a:r>
              <a:rPr lang="en-US" sz="2300" dirty="0"/>
              <a:t>2 dedicated nurse coordinators</a:t>
            </a:r>
          </a:p>
          <a:p>
            <a:pPr marL="466725" lvl="1" indent="-277813"/>
            <a:r>
              <a:rPr lang="en-US" sz="2300" dirty="0"/>
              <a:t>1 part-time pharmacist</a:t>
            </a:r>
          </a:p>
          <a:p>
            <a:pPr marL="466725" lvl="1" indent="-277813"/>
            <a:r>
              <a:rPr lang="en-US" sz="2300" dirty="0"/>
              <a:t>2 medical assistants</a:t>
            </a:r>
          </a:p>
          <a:p>
            <a:pPr marL="174625" lvl="1" indent="-158750"/>
            <a:r>
              <a:rPr lang="en-US" sz="2300" dirty="0"/>
              <a:t> </a:t>
            </a:r>
            <a:r>
              <a:rPr lang="en-US" sz="2300" dirty="0" smtClean="0"/>
              <a:t>Provides discharge planning</a:t>
            </a:r>
          </a:p>
          <a:p>
            <a:pPr marL="174625" lvl="1" indent="-158750"/>
            <a:r>
              <a:rPr lang="en-US" sz="2300" dirty="0"/>
              <a:t> </a:t>
            </a:r>
            <a:r>
              <a:rPr lang="en-US" sz="2300" dirty="0" smtClean="0"/>
              <a:t>Intermittent home monitoring</a:t>
            </a:r>
          </a:p>
          <a:p>
            <a:pPr marL="174625" lvl="1" indent="-158750"/>
            <a:r>
              <a:rPr lang="en-US" sz="2300" dirty="0"/>
              <a:t> </a:t>
            </a:r>
            <a:r>
              <a:rPr lang="en-US" sz="2300" dirty="0" smtClean="0"/>
              <a:t>Advice/Help Telephone support</a:t>
            </a:r>
          </a:p>
          <a:p>
            <a:pPr marL="174625" lvl="1" indent="-158750"/>
            <a:r>
              <a:rPr lang="en-US" sz="2300" dirty="0"/>
              <a:t> </a:t>
            </a:r>
            <a:r>
              <a:rPr lang="en-US" sz="2300" dirty="0" smtClean="0"/>
              <a:t>Medication assistance</a:t>
            </a:r>
            <a:endParaRPr lang="en-US" sz="2300" dirty="0"/>
          </a:p>
          <a:p>
            <a:pPr marL="233363" lvl="1" indent="-222250"/>
            <a:r>
              <a:rPr lang="en-US" sz="2300" dirty="0"/>
              <a:t>Estimated cost $</a:t>
            </a:r>
            <a:r>
              <a:rPr lang="en-US" sz="2300" dirty="0" smtClean="0"/>
              <a:t>300,000/year</a:t>
            </a:r>
          </a:p>
          <a:p>
            <a:pPr marL="233363" lvl="1" indent="-222250"/>
            <a:r>
              <a:rPr lang="en-US" sz="2300" dirty="0" smtClean="0"/>
              <a:t>Report to Chief Medical Officer</a:t>
            </a:r>
            <a:endParaRPr lang="en-US" sz="23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442" y="2831318"/>
            <a:ext cx="1570543" cy="3392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18" y="2702981"/>
            <a:ext cx="1657618" cy="402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4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9796" y="382757"/>
            <a:ext cx="100807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i="1" dirty="0" smtClean="0"/>
              <a:t>Testing</a:t>
            </a:r>
            <a:r>
              <a:rPr lang="en-US" sz="4500" dirty="0" smtClean="0"/>
              <a:t> the Model – </a:t>
            </a:r>
            <a:r>
              <a:rPr lang="en-US" sz="2000" dirty="0" smtClean="0"/>
              <a:t>used the other 20% of the admission data 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38" y="1634797"/>
            <a:ext cx="4986609" cy="3639109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751707"/>
              </p:ext>
            </p:extLst>
          </p:nvPr>
        </p:nvGraphicFramePr>
        <p:xfrm>
          <a:off x="6604000" y="1167587"/>
          <a:ext cx="4223836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918"/>
                <a:gridCol w="2111918"/>
              </a:tblGrid>
              <a:tr h="5486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Model Characteristics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48640">
                <a:tc>
                  <a:txBody>
                    <a:bodyPr/>
                    <a:lstStyle/>
                    <a:p>
                      <a:r>
                        <a:rPr lang="en-US" dirty="0" smtClean="0"/>
                        <a:t>Sensitivity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20%</a:t>
                      </a:r>
                      <a:endParaRPr lang="en-US" dirty="0"/>
                    </a:p>
                  </a:txBody>
                  <a:tcPr/>
                </a:tc>
              </a:tr>
              <a:tr h="548640">
                <a:tc>
                  <a:txBody>
                    <a:bodyPr/>
                    <a:lstStyle/>
                    <a:p>
                      <a:r>
                        <a:rPr lang="en-US" dirty="0" smtClean="0"/>
                        <a:t>Specificity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94%</a:t>
                      </a:r>
                      <a:endParaRPr lang="en-US" dirty="0"/>
                    </a:p>
                  </a:txBody>
                  <a:tcPr/>
                </a:tc>
              </a:tr>
              <a:tr h="548640">
                <a:tc>
                  <a:txBody>
                    <a:bodyPr/>
                    <a:lstStyle/>
                    <a:p>
                      <a:r>
                        <a:rPr lang="en-US" dirty="0" smtClean="0"/>
                        <a:t>Positive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Pred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38%</a:t>
                      </a:r>
                      <a:endParaRPr lang="en-US" dirty="0"/>
                    </a:p>
                  </a:txBody>
                  <a:tcPr/>
                </a:tc>
              </a:tr>
              <a:tr h="548640">
                <a:tc>
                  <a:txBody>
                    <a:bodyPr/>
                    <a:lstStyle/>
                    <a:p>
                      <a:r>
                        <a:rPr lang="en-US" dirty="0" smtClean="0"/>
                        <a:t>Negative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Pred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87%</a:t>
                      </a:r>
                      <a:endParaRPr lang="en-US" dirty="0"/>
                    </a:p>
                  </a:txBody>
                  <a:tcPr/>
                </a:tc>
              </a:tr>
              <a:tr h="54864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 flipH="1" flipV="1">
            <a:off x="2454444" y="2397512"/>
            <a:ext cx="11151" cy="21856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74224" y="2748725"/>
            <a:ext cx="213945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High Risk = </a:t>
            </a:r>
          </a:p>
          <a:p>
            <a:r>
              <a:rPr lang="en-US" dirty="0" smtClean="0"/>
              <a:t>(&gt;=25% probability)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85955" y="3660927"/>
            <a:ext cx="334536" cy="4683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949427"/>
              </p:ext>
            </p:extLst>
          </p:nvPr>
        </p:nvGraphicFramePr>
        <p:xfrm>
          <a:off x="6604000" y="5466153"/>
          <a:ext cx="418666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554"/>
                <a:gridCol w="1322866"/>
                <a:gridCol w="1468242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ReAdmit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</a:t>
                      </a:r>
                      <a:r>
                        <a:rPr lang="en-US" dirty="0" err="1" smtClean="0"/>
                        <a:t>ReAdmit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High Risk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1074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1774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Low Risk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4298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27854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464436" y="5096821"/>
            <a:ext cx="450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Projection Based </a:t>
            </a:r>
            <a:r>
              <a:rPr lang="en-US" dirty="0" smtClean="0"/>
              <a:t>on 35,000 Yearly Admissions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7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ICC Focus on High Risk Patients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Each year we expect  2,848 high-risk admissions</a:t>
            </a:r>
          </a:p>
          <a:p>
            <a:pPr lvl="1"/>
            <a:r>
              <a:rPr lang="en-US" b="1" dirty="0" smtClean="0"/>
              <a:t>55 patients per week for the ICC team to manage</a:t>
            </a:r>
            <a:endParaRPr lang="en-US" dirty="0" smtClean="0"/>
          </a:p>
          <a:p>
            <a:r>
              <a:rPr lang="en-US" dirty="0" smtClean="0"/>
              <a:t>Goal to improve care, decrease need for repeat admissions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Readmission rate among ICC team patients</a:t>
            </a:r>
          </a:p>
          <a:p>
            <a:r>
              <a:rPr lang="en-US" dirty="0" smtClean="0"/>
              <a:t>Interventions provided to ICC team patients</a:t>
            </a:r>
          </a:p>
          <a:p>
            <a:r>
              <a:rPr lang="en-US" dirty="0" smtClean="0"/>
              <a:t>Readmission rate among low-risk patients</a:t>
            </a:r>
          </a:p>
          <a:p>
            <a:r>
              <a:rPr lang="en-US" dirty="0" smtClean="0"/>
              <a:t>Overall readmission rate</a:t>
            </a:r>
          </a:p>
          <a:p>
            <a:r>
              <a:rPr lang="en-US" b="1" dirty="0" smtClean="0"/>
              <a:t>Plan to re-evaluate </a:t>
            </a:r>
            <a:r>
              <a:rPr lang="en-US" b="1" dirty="0" err="1" smtClean="0"/>
              <a:t>bkLACE</a:t>
            </a:r>
            <a:r>
              <a:rPr lang="en-US" b="1" dirty="0" smtClean="0"/>
              <a:t> model in 6 months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295628" y="3189991"/>
            <a:ext cx="61343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Performance Metrics for Upcoming 6 months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947401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OHS has significant numbers of hospital readmissions within 30 days of discharge, representing significant financial cost in Medicare penalties</a:t>
            </a:r>
          </a:p>
          <a:p>
            <a:endParaRPr lang="en-US" dirty="0"/>
          </a:p>
          <a:p>
            <a:r>
              <a:rPr lang="en-US" dirty="0" smtClean="0"/>
              <a:t>Interventions aimed at improved care coordination and monitoring have been shown to improve readmission rates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/>
              <a:t>bkLACE</a:t>
            </a:r>
            <a:r>
              <a:rPr lang="en-US" dirty="0" smtClean="0"/>
              <a:t> model can help identify patients at high-risk for readmission who may benefit from ICC</a:t>
            </a:r>
          </a:p>
          <a:p>
            <a:endParaRPr lang="en-US" dirty="0"/>
          </a:p>
          <a:p>
            <a:r>
              <a:rPr lang="en-US" dirty="0" smtClean="0"/>
              <a:t>If successful, the OHS stands to re-gain up to $700,000 in revenue after accounting for ICC costs and CMS penalties prevented.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9005444">
            <a:off x="1202026" y="2811869"/>
            <a:ext cx="2953852" cy="116955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7000" smtClean="0">
                <a:latin typeface="Impact" charset="0"/>
                <a:ea typeface="Impact" charset="0"/>
                <a:cs typeface="Impact" charset="0"/>
              </a:rPr>
              <a:t>bkLACE</a:t>
            </a:r>
            <a:endParaRPr lang="en-US" sz="7000" dirty="0"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14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Healthcare System (OHS)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had approximately 35,000 admissions in 2013</a:t>
            </a:r>
          </a:p>
          <a:p>
            <a:endParaRPr lang="en-US" dirty="0" smtClean="0"/>
          </a:p>
          <a:p>
            <a:r>
              <a:rPr lang="en-US" dirty="0" smtClean="0"/>
              <a:t>Our top 4 Diagnosis groups in 2013 were (# patients)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Congestive Heart Failure - 27119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Peripheral Vascular Disease - 13023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Myocardial Infarction- 10748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Chronic Pulmonary Disease - 10435</a:t>
            </a:r>
          </a:p>
          <a:p>
            <a:endParaRPr lang="en-US" dirty="0" smtClean="0"/>
          </a:p>
          <a:p>
            <a:r>
              <a:rPr lang="en-US" dirty="0" smtClean="0"/>
              <a:t>Approximate Annual Revenue in 2013 was $150 million</a:t>
            </a:r>
          </a:p>
          <a:p>
            <a:pPr lvl="3"/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85" y="3182112"/>
            <a:ext cx="4100221" cy="28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0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Problem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Hospital Readmissions Reduction Program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Last year (2013) we were penalized 1% of all Inpatient Medicare payments due to excess readmission rate</a:t>
            </a:r>
          </a:p>
          <a:p>
            <a:pPr lvl="1"/>
            <a:r>
              <a:rPr lang="en-US" dirty="0" smtClean="0"/>
              <a:t>30% of all revenue at our hospital comes from Medicare</a:t>
            </a:r>
          </a:p>
          <a:p>
            <a:pPr lvl="1"/>
            <a:r>
              <a:rPr lang="en-US" dirty="0" smtClean="0"/>
              <a:t>Penalty amounts to approximately </a:t>
            </a:r>
            <a:r>
              <a:rPr lang="en-US" b="1" dirty="0" smtClean="0"/>
              <a:t>$500,000 </a:t>
            </a:r>
            <a:r>
              <a:rPr lang="en-US" dirty="0" smtClean="0"/>
              <a:t>lost revenue</a:t>
            </a:r>
          </a:p>
          <a:p>
            <a:endParaRPr lang="en-US" dirty="0" smtClean="0"/>
          </a:p>
          <a:p>
            <a:r>
              <a:rPr lang="en-US" dirty="0" smtClean="0"/>
              <a:t>This year (2014) maximum CMS penalties for excess readmissions increase to </a:t>
            </a:r>
            <a:r>
              <a:rPr lang="en-US" b="1" dirty="0" smtClean="0"/>
              <a:t>2%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 smtClean="0"/>
              <a:t>In January, 2014 our hospital 30-day readmission rate:</a:t>
            </a:r>
            <a:endParaRPr lang="en-US" sz="2600" dirty="0"/>
          </a:p>
          <a:p>
            <a:pPr marL="0" indent="0" algn="ctr">
              <a:buNone/>
            </a:pPr>
            <a:r>
              <a:rPr lang="en-US" sz="4300" dirty="0" smtClean="0"/>
              <a:t>15%</a:t>
            </a:r>
            <a:endParaRPr lang="en-US" sz="43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54" y="2558561"/>
            <a:ext cx="4111352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87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Opportunity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Based on our hospital case mix, our CMS expected 30-day readmission rate is </a:t>
            </a:r>
            <a:r>
              <a:rPr lang="en-US" sz="2500" b="1" dirty="0" smtClean="0"/>
              <a:t>14%</a:t>
            </a:r>
          </a:p>
          <a:p>
            <a:endParaRPr lang="en-US" dirty="0"/>
          </a:p>
          <a:p>
            <a:r>
              <a:rPr lang="en-US" dirty="0" smtClean="0"/>
              <a:t>If we can reduce our current readmission rate by 1 percentage point (~6% relative reduction)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We can avoid the increased 2% Medicare payment penalty in 2014.</a:t>
            </a:r>
            <a:endParaRPr lang="en-US" dirty="0"/>
          </a:p>
          <a:p>
            <a:pPr marL="0" lvl="1" indent="0">
              <a:buNone/>
            </a:pPr>
            <a:endParaRPr lang="en-US" b="1" dirty="0" smtClean="0"/>
          </a:p>
          <a:p>
            <a:pPr marL="0" lvl="1" indent="0" algn="ctr">
              <a:buNone/>
            </a:pPr>
            <a:r>
              <a:rPr lang="en-US" sz="2500" b="1" dirty="0" smtClean="0"/>
              <a:t>Represents: potential </a:t>
            </a:r>
            <a:r>
              <a:rPr lang="en-US" sz="2500" b="1" u="sng" dirty="0" smtClean="0"/>
              <a:t>$1,000,000 </a:t>
            </a:r>
            <a:r>
              <a:rPr lang="en-US" sz="2500" b="1" dirty="0" smtClean="0"/>
              <a:t>savings</a:t>
            </a:r>
          </a:p>
          <a:p>
            <a:pPr marL="0" lvl="1" indent="0" algn="ctr">
              <a:buNone/>
            </a:pPr>
            <a:r>
              <a:rPr lang="en-US" sz="2500" b="1" dirty="0" smtClean="0"/>
              <a:t>And 350 readmissions</a:t>
            </a:r>
          </a:p>
        </p:txBody>
      </p:sp>
      <p:sp>
        <p:nvSpPr>
          <p:cNvPr id="5" name="Down Arrow 4"/>
          <p:cNvSpPr/>
          <p:nvPr/>
        </p:nvSpPr>
        <p:spPr>
          <a:xfrm>
            <a:off x="7649737" y="2709746"/>
            <a:ext cx="579863" cy="9478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4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1999" y="559678"/>
            <a:ext cx="4111083" cy="4952492"/>
          </a:xfrm>
        </p:spPr>
        <p:txBody>
          <a:bodyPr/>
          <a:lstStyle/>
          <a:p>
            <a:r>
              <a:rPr lang="en-US" smtClean="0"/>
              <a:t>How can we reduce unexpected 30-day readmission?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29922" y="559678"/>
            <a:ext cx="59324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Jencks et al, NEJM 2009: Identified factors associated with readmission among Medicare beneficiaries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Inadequate </a:t>
            </a:r>
            <a:r>
              <a:rPr lang="en-US" dirty="0"/>
              <a:t>care coordination </a:t>
            </a:r>
            <a:r>
              <a:rPr lang="en-US" dirty="0" smtClean="0"/>
              <a:t>of care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Patient adherence </a:t>
            </a:r>
            <a:r>
              <a:rPr lang="en-US" dirty="0"/>
              <a:t>to discharge plan and </a:t>
            </a:r>
            <a:r>
              <a:rPr lang="en-US" dirty="0" smtClean="0"/>
              <a:t>follow-up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Inadequate </a:t>
            </a:r>
            <a:r>
              <a:rPr lang="en-US" dirty="0"/>
              <a:t>follow-up care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Insufficient </a:t>
            </a:r>
            <a:r>
              <a:rPr lang="en-US" dirty="0"/>
              <a:t>use of family caregiver support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Variation </a:t>
            </a:r>
            <a:r>
              <a:rPr lang="en-US" dirty="0"/>
              <a:t>in hospital bed capacity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Deterioration </a:t>
            </a:r>
            <a:r>
              <a:rPr lang="en-US" dirty="0"/>
              <a:t>of a patient’s clinical </a:t>
            </a:r>
            <a:r>
              <a:rPr lang="en-US" dirty="0" smtClean="0"/>
              <a:t>condition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Medical </a:t>
            </a:r>
            <a:r>
              <a:rPr lang="en-US" dirty="0"/>
              <a:t>errors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Multiple studies have demonstrated reductions in readmission rates through: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Medication </a:t>
            </a:r>
            <a:r>
              <a:rPr lang="en-US" dirty="0" smtClean="0"/>
              <a:t>Reconciliation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Improved discharge planning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Follow-up and comprehensive post-discharge support to patients and caregivers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560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1999" y="559678"/>
            <a:ext cx="4111083" cy="4952492"/>
          </a:xfrm>
        </p:spPr>
        <p:txBody>
          <a:bodyPr/>
          <a:lstStyle/>
          <a:p>
            <a:r>
              <a:rPr lang="en-US" smtClean="0"/>
              <a:t>How can we reduce unexpected 30-day readmission?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29922" y="559678"/>
            <a:ext cx="593244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endParaRPr lang="en-US" sz="2500" dirty="0" smtClean="0"/>
          </a:p>
          <a:p>
            <a:pPr marL="742950" lvl="1" indent="-285750">
              <a:buFont typeface="Arial" charset="0"/>
              <a:buChar char="•"/>
            </a:pPr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2500" dirty="0" smtClean="0"/>
          </a:p>
          <a:p>
            <a:pPr lvl="1"/>
            <a:r>
              <a:rPr lang="en-US" sz="2500" dirty="0" smtClean="0"/>
              <a:t>But how can we focus our efforts to achieve maximum value with limited resources?</a:t>
            </a:r>
          </a:p>
          <a:p>
            <a:pPr lvl="1"/>
            <a:endParaRPr lang="en-US" sz="2500" dirty="0"/>
          </a:p>
          <a:p>
            <a:pPr lvl="1"/>
            <a:r>
              <a:rPr lang="en-US" sz="2500" i="1" dirty="0" smtClean="0"/>
              <a:t>Identify and intervene only on those patients with the highest risk of readmission</a:t>
            </a:r>
            <a:endParaRPr lang="en-US" sz="2500" i="1" dirty="0"/>
          </a:p>
        </p:txBody>
      </p:sp>
    </p:spTree>
    <p:extLst>
      <p:ext uri="{BB962C8B-B14F-4D97-AF65-F5344CB8AC3E}">
        <p14:creationId xmlns:p14="http://schemas.microsoft.com/office/powerpoint/2010/main" val="1514190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Prediction Model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LACE provides a method of categorizing patients into groups at high and low-risk for 30-day readmission </a:t>
            </a:r>
          </a:p>
          <a:p>
            <a:pPr lvl="1"/>
            <a:r>
              <a:rPr lang="en-US" dirty="0" smtClean="0"/>
              <a:t>Allows intensive readmission-prevention interventions to be targeted toward high-risk individuals</a:t>
            </a:r>
          </a:p>
          <a:p>
            <a:pPr lvl="1"/>
            <a:r>
              <a:rPr lang="en-US" dirty="0" smtClean="0"/>
              <a:t>All variables can be obtained from data contained within the health system’s EHR</a:t>
            </a:r>
          </a:p>
          <a:p>
            <a:pPr lvl="1"/>
            <a:endParaRPr lang="en-US" dirty="0"/>
          </a:p>
          <a:p>
            <a:r>
              <a:rPr lang="en-US" sz="2400" dirty="0" smtClean="0"/>
              <a:t>Original formula may not be optimized for our population</a:t>
            </a:r>
          </a:p>
          <a:p>
            <a:pPr lvl="1"/>
            <a:r>
              <a:rPr lang="en-US" sz="2200" dirty="0" smtClean="0"/>
              <a:t>We created a prediction model based on LACE and optimized for our population (</a:t>
            </a:r>
            <a:r>
              <a:rPr lang="en-US" sz="2200" dirty="0" err="1" smtClean="0"/>
              <a:t>bkLACE</a:t>
            </a:r>
            <a:r>
              <a:rPr lang="en-US" sz="2200" dirty="0" smtClean="0"/>
              <a:t>)</a:t>
            </a:r>
            <a:endParaRPr lang="en-US" sz="22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sz="2500" dirty="0" smtClean="0"/>
              <a:t>The LACE score</a:t>
            </a:r>
          </a:p>
          <a:p>
            <a:pPr algn="l"/>
            <a:r>
              <a:rPr lang="en-US" dirty="0" smtClean="0"/>
              <a:t>L – length of stay</a:t>
            </a:r>
          </a:p>
          <a:p>
            <a:pPr algn="l"/>
            <a:r>
              <a:rPr lang="en-US" dirty="0" smtClean="0"/>
              <a:t>A – Acuity of Admission</a:t>
            </a:r>
          </a:p>
          <a:p>
            <a:pPr algn="l"/>
            <a:r>
              <a:rPr lang="en-US" dirty="0" smtClean="0"/>
              <a:t>C – Comorbidities</a:t>
            </a:r>
          </a:p>
          <a:p>
            <a:pPr algn="l"/>
            <a:r>
              <a:rPr lang="en-US" dirty="0" smtClean="0"/>
              <a:t>E – Emergency Department Visits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Originally developed by Van </a:t>
            </a:r>
            <a:r>
              <a:rPr lang="en-US" dirty="0" err="1" smtClean="0"/>
              <a:t>Walraven</a:t>
            </a:r>
            <a:r>
              <a:rPr lang="en-US" dirty="0" smtClean="0"/>
              <a:t> et al (CMAJ 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78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Model:</a:t>
            </a:r>
            <a:br>
              <a:rPr lang="en-US" dirty="0" smtClean="0"/>
            </a:br>
            <a:r>
              <a:rPr lang="en-US" dirty="0" err="1" smtClean="0"/>
              <a:t>bkLACE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Examined 34,532 admissions from 2014</a:t>
            </a:r>
          </a:p>
          <a:p>
            <a:pPr lvl="1"/>
            <a:r>
              <a:rPr lang="en-US" dirty="0" smtClean="0"/>
              <a:t>Total of 5,169 readmissions</a:t>
            </a:r>
          </a:p>
          <a:p>
            <a:endParaRPr lang="en-US" dirty="0"/>
          </a:p>
          <a:p>
            <a:r>
              <a:rPr lang="en-US" dirty="0" smtClean="0"/>
              <a:t>Variables that we considered:</a:t>
            </a:r>
          </a:p>
          <a:p>
            <a:pPr lvl="1"/>
            <a:r>
              <a:rPr lang="en-US" dirty="0" smtClean="0"/>
              <a:t>Length of stay (in days)</a:t>
            </a:r>
          </a:p>
          <a:p>
            <a:pPr lvl="1"/>
            <a:r>
              <a:rPr lang="en-US" dirty="0" smtClean="0"/>
              <a:t>Admission Source (emergency department vs. others)</a:t>
            </a:r>
          </a:p>
          <a:p>
            <a:pPr lvl="1"/>
            <a:r>
              <a:rPr lang="en-US" dirty="0" smtClean="0"/>
              <a:t>Comorbidities (</a:t>
            </a:r>
            <a:r>
              <a:rPr lang="en-US" dirty="0" err="1" smtClean="0"/>
              <a:t>Charlson</a:t>
            </a:r>
            <a:r>
              <a:rPr lang="en-US" dirty="0" smtClean="0"/>
              <a:t> Comorbidity Index - CCI)</a:t>
            </a:r>
          </a:p>
          <a:p>
            <a:pPr lvl="4"/>
            <a:r>
              <a:rPr lang="en-US" dirty="0" smtClean="0"/>
              <a:t>Adapted from </a:t>
            </a:r>
            <a:r>
              <a:rPr lang="en-US" dirty="0" err="1" smtClean="0"/>
              <a:t>Charlson</a:t>
            </a:r>
            <a:r>
              <a:rPr lang="en-US" dirty="0"/>
              <a:t> </a:t>
            </a:r>
            <a:r>
              <a:rPr lang="en-US" dirty="0" smtClean="0"/>
              <a:t>et al (J. </a:t>
            </a:r>
            <a:r>
              <a:rPr lang="en-US" dirty="0" err="1" smtClean="0"/>
              <a:t>Chron</a:t>
            </a:r>
            <a:r>
              <a:rPr lang="en-US" dirty="0" smtClean="0"/>
              <a:t> Dis, 1987)</a:t>
            </a:r>
          </a:p>
          <a:p>
            <a:pPr lvl="1"/>
            <a:r>
              <a:rPr lang="en-US" dirty="0" smtClean="0"/>
              <a:t>Number of emergency department visits in the past 6 months</a:t>
            </a:r>
          </a:p>
          <a:p>
            <a:pPr lvl="1"/>
            <a:endParaRPr lang="en-US" dirty="0"/>
          </a:p>
          <a:p>
            <a:r>
              <a:rPr lang="en-US" dirty="0" smtClean="0"/>
              <a:t>We applied a Logistic Regression Model to predict the readmission risk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292882"/>
              </p:ext>
            </p:extLst>
          </p:nvPr>
        </p:nvGraphicFramePr>
        <p:xfrm>
          <a:off x="437376" y="1878339"/>
          <a:ext cx="4067718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7718"/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Comorbidities</a:t>
                      </a:r>
                      <a:r>
                        <a:rPr lang="en-US" sz="1200" baseline="0" dirty="0" smtClean="0"/>
                        <a:t> Contained in the </a:t>
                      </a:r>
                      <a:r>
                        <a:rPr lang="en-US" sz="1200" baseline="0" dirty="0" err="1" smtClean="0"/>
                        <a:t>bkLACE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Previous myocardial infarction 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Cerebrovascular disease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Peripheral vascular disease 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Diabetes without complications 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Congestive heart failure 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Diabetes with end organ damage 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Chronic pulmonary disease 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Mild liver disease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Any tumor (including lymphoma or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leukemia) 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Dementia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Connective tissue disease 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AIDS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Moderate or severe liver disease </a:t>
                      </a:r>
                      <a:endParaRPr lang="en-US" sz="12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Metastatic solid tumor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861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742183"/>
              </p:ext>
            </p:extLst>
          </p:nvPr>
        </p:nvGraphicFramePr>
        <p:xfrm>
          <a:off x="2497872" y="1536919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6965"/>
                <a:gridCol w="341103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Predictor</a:t>
                      </a:r>
                      <a:r>
                        <a:rPr lang="en-US" baseline="0" dirty="0" smtClean="0"/>
                        <a:t> 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“Effect”  (Odds multiplier)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r>
                        <a:rPr lang="en-US" baseline="0" dirty="0" smtClean="0"/>
                        <a:t> of Stay (per each </a:t>
                      </a:r>
                      <a:r>
                        <a:rPr lang="en-US" baseline="0" dirty="0" err="1" smtClean="0"/>
                        <a:t>add’l</a:t>
                      </a:r>
                      <a:r>
                        <a:rPr lang="en-US" baseline="0" dirty="0" smtClean="0"/>
                        <a:t> day)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+5% (1.05)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Admission</a:t>
                      </a:r>
                      <a:r>
                        <a:rPr lang="en-US" baseline="0" dirty="0" smtClean="0"/>
                        <a:t> Source (ED vs. not)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+202% (2.02)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Comorbidity Score (per each CCI point)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+5% (1.05)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ED</a:t>
                      </a:r>
                      <a:r>
                        <a:rPr lang="en-US" baseline="0" dirty="0" smtClean="0"/>
                        <a:t> Visits (6 months) (per ED visit)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+11% (1.11)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Down Arrow 6"/>
          <p:cNvSpPr/>
          <p:nvPr/>
        </p:nvSpPr>
        <p:spPr>
          <a:xfrm>
            <a:off x="8642191" y="3760451"/>
            <a:ext cx="591015" cy="11931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80661" y="3987709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Logistic equation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971828" y="5386165"/>
            <a:ext cx="522399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Probability of Readmission </a:t>
            </a:r>
            <a:endParaRPr lang="en-US" sz="3500" dirty="0"/>
          </a:p>
        </p:txBody>
      </p:sp>
      <p:sp>
        <p:nvSpPr>
          <p:cNvPr id="14" name="TextBox 13"/>
          <p:cNvSpPr txBox="1"/>
          <p:nvPr/>
        </p:nvSpPr>
        <p:spPr>
          <a:xfrm>
            <a:off x="869796" y="382757"/>
            <a:ext cx="100807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smtClean="0"/>
              <a:t>Training the Model – </a:t>
            </a:r>
            <a:r>
              <a:rPr lang="en-US" sz="2000" dirty="0" smtClean="0"/>
              <a:t>used 80% of the admission data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831350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1360</TotalTime>
  <Words>978</Words>
  <Application>Microsoft Macintosh PowerPoint</Application>
  <PresentationFormat>Widescreen</PresentationFormat>
  <Paragraphs>182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Century Schoolbook</vt:lpstr>
      <vt:lpstr>Corbel</vt:lpstr>
      <vt:lpstr>Impact</vt:lpstr>
      <vt:lpstr>Arial</vt:lpstr>
      <vt:lpstr>Headlines</vt:lpstr>
      <vt:lpstr>Using EHR Data to Manage Hospital Readmission Risk BMI 569</vt:lpstr>
      <vt:lpstr>Our Healthcare System (OHS)</vt:lpstr>
      <vt:lpstr>Our Problem    Hospital Readmissions Reduction Program</vt:lpstr>
      <vt:lpstr>Our Opportunity</vt:lpstr>
      <vt:lpstr>How can we reduce unexpected 30-day readmission?</vt:lpstr>
      <vt:lpstr>How can we reduce unexpected 30-day readmission?</vt:lpstr>
      <vt:lpstr>Risk Prediction Model</vt:lpstr>
      <vt:lpstr>Our Model: bkLACE</vt:lpstr>
      <vt:lpstr>PowerPoint Presentation</vt:lpstr>
      <vt:lpstr>How do we choose who to intervene on?  We know the probability of readmission, but we can’t follow everyone</vt:lpstr>
      <vt:lpstr>Intensive Care Coordination</vt:lpstr>
      <vt:lpstr>PowerPoint Presentation</vt:lpstr>
      <vt:lpstr>ICC Focus on High Risk Patients</vt:lpstr>
      <vt:lpstr>Conclusions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Orwoll</dc:creator>
  <cp:lastModifiedBy>Ben Orwoll</cp:lastModifiedBy>
  <cp:revision>29</cp:revision>
  <dcterms:created xsi:type="dcterms:W3CDTF">2017-08-24T18:51:11Z</dcterms:created>
  <dcterms:modified xsi:type="dcterms:W3CDTF">2017-08-25T17:32:03Z</dcterms:modified>
</cp:coreProperties>
</file>